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87D"/>
    <a:srgbClr val="FCFC7C"/>
    <a:srgbClr val="B3EF91"/>
    <a:srgbClr val="D9B3FF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proverki.gov.r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Searches\Desktop\бизнесмен-выступая-с-трибуны-оратор-backgorund-изоляции-на-белом-концепция-1794010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200400"/>
            <a:ext cx="3124200" cy="3124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610600" cy="3048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Публичное обсуждение результатов правоприменительной практики при осуществлении федерального государственного надзора в ОИАЭ </a:t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за 9 месяцев 2022 года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3175" indent="557213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Статья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22.2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РФ дополнена частью 8.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175" indent="55721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Данная норма запрещает должностному лицу, непосредственно участвовавшему в проведении контрольного (надзорного) мероприятия, проверки и возбудившему дело об административном правонарушении на основании признаков, указывающих на наличие события административного правонарушения и выявленных в ходе проведения указанных контрольного (надзорного) мероприятия, проверки, рассматривать дело о таком административном правонарушении.</a:t>
            </a:r>
          </a:p>
          <a:p>
            <a:pPr marL="3175" indent="55721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должностное лицо, составившее по результатам проведения контрольного (надзорного) мероприятия (проверки) протокол об административном правонарушении, должно передать дело о таком административном правонарушении уполномоченному на его рассмотрение должностному лицу в установленном порядке.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324600"/>
          </a:xfrm>
        </p:spPr>
        <p:txBody>
          <a:bodyPr>
            <a:normAutofit fontScale="62500" lnSpcReduction="20000"/>
          </a:bodyPr>
          <a:lstStyle/>
          <a:p>
            <a:pPr marL="0" indent="442913" algn="just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4. Статья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28.1 </a:t>
            </a:r>
            <a:r>
              <a:rPr lang="ru-RU" sz="3400" b="1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 РФ дополнена частями 3.1-3.4 и примечанием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42913" algn="just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Согласно части 3.1 статьи 28.1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РФ дело об административном правонарушении, выраженном в несоблюдении обязательных требований, оценка соблюдения которых является предметом государственного контроля (надзора), при наличии одного из предусмотренных пунктами 1 - 3 части 1 данной статьи поводов к возбуждению дела может быть возбуждено только после проведения контрольного (надзорного) мероприятия во взаимодействии с контролируемым лицом, проверки, совершения контрольного (надзорного) действия в рамках постоянного государственного контроля (надзора) и оформления их результатов, за исключением случаев, предусмотренных частями 3.2 - 3.4 данной статьи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РФ.</a:t>
            </a:r>
          </a:p>
          <a:p>
            <a:pPr marL="0" indent="442913" algn="just">
              <a:buNone/>
            </a:pPr>
            <a:r>
              <a:rPr lang="ru-RU" sz="3400" u="sng" dirty="0">
                <a:latin typeface="Times New Roman" pitchFamily="18" charset="0"/>
                <a:cs typeface="Times New Roman" pitchFamily="18" charset="0"/>
              </a:rPr>
              <a:t>Исключение (часть 3.2 статьи 28.1 </a:t>
            </a:r>
            <a:r>
              <a:rPr lang="ru-RU" sz="3400" u="sng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</a:rPr>
              <a:t> РФ)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442913" algn="just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дело об административном правонарушении может быть возбуждено до оформления результатов контрольного (надзорного) мероприятия, проверки, контрольного (надзорного) действия в рамках постоянного государственного контроля (надзора) в случае необходимости применения меры обеспечения производства по делу об административном правонарушении, предусмотренной статьей 27.16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РФ (временный запрет деятельности).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>
            <a:normAutofit/>
          </a:bodyPr>
          <a:lstStyle/>
          <a:p>
            <a:pPr marL="0" indent="530225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Статья 32.2 дополнена частью 1.3-3.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530225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Лицо, привлеченное к административной ответственности, имеет право на уплату половины суммы наложенного административного штрафа в срок не позднее двадцати дней со дня вынесения постановления о наложении административного штрафа, за исключением административных правонарушений, предусмотренных, в частности, частями 9.1 - 39 статьи 19.5, статьи 19.6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РФ.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Концепция глубокоэшелонированной защиты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4800" y="1600200"/>
            <a:ext cx="4038600" cy="3657600"/>
          </a:xfrm>
          <a:prstGeom prst="roundRect">
            <a:avLst/>
          </a:prstGeom>
          <a:solidFill>
            <a:srgbClr val="FBC87D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физических барьеров на пути распространения ионизирующего излучения и радионуклидов в окружающую среду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24400" y="1600200"/>
            <a:ext cx="4038600" cy="3581400"/>
          </a:xfrm>
          <a:prstGeom prst="roundRect">
            <a:avLst/>
          </a:prstGeom>
          <a:solidFill>
            <a:srgbClr val="FBC87D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организационных мероприятий и технических решений по защите физических барьеров и сохранению их эффективности, а также по защите работников (персонала), населения и окружающей среды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124200" y="9906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410200" y="9906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4525963"/>
          </a:xfrm>
        </p:spPr>
        <p:txBody>
          <a:bodyPr>
            <a:normAutofit/>
          </a:bodyPr>
          <a:lstStyle/>
          <a:p>
            <a:pPr marL="3175" indent="11113"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Физический барьер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инженерное сооружение, техническое средство или часть конструкции, ограничивающие распространение ионизирующего излучения и (или) РВ в окружающую среду.</a:t>
            </a:r>
            <a:endParaRPr lang="ru-RU" sz="2800" dirty="0"/>
          </a:p>
        </p:txBody>
      </p:sp>
      <p:pic>
        <p:nvPicPr>
          <p:cNvPr id="2053" name="Picture 5" descr="C:\Users\User\Searches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362200"/>
            <a:ext cx="6683291" cy="4238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3175" indent="5270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Количество, состав и характеристики физических барьеров, а также количество уровней защиты и полнота их реализации для каждого конкретного РИ устанавливаются и обосновываются в проектной и (или) технической (эксплуатационной) документации на РИ.</a:t>
            </a:r>
          </a:p>
          <a:p>
            <a:pPr marL="3175" indent="52705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5270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нормальной эксплуатации все предусмотренные в проектной и (или) технической (эксплуатационной) документации на РИ физические барьеры должны быть работоспособными. При выявлении неработоспособности любого из предусмотренных физических барьеров эксплуатация РИ должна быть прекращена и приняты меры по приведению РИ в безопасное состояние.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250" y="171450"/>
            <a:ext cx="8229600" cy="6400800"/>
          </a:xfrm>
        </p:spPr>
        <p:txBody>
          <a:bodyPr>
            <a:normAutofit/>
          </a:bodyPr>
          <a:lstStyle/>
          <a:p>
            <a:pPr marL="3175" indent="52705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Система организационных мероприятий и технических решений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собой пять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уровней: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User\Searches\Desktop\b9b367b89174e25f607f6caf8fd506c57628495c_s2_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3000"/>
            <a:ext cx="7391400" cy="5506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868362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Федеральная государственная информационная система 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Единый реестр проверок»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marL="0" indent="530225" algn="just"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Федеральная государственная информационная система «Единый реестр проверок» (ФГИС «ЕРП») создана в целях обеспечения учета проводимых при осуществлении государственного контроля (надзора) проверок. </a:t>
            </a:r>
          </a:p>
          <a:p>
            <a:pPr marL="0" indent="530225" algn="just"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0225"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Исключение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составляют внеплановые проверки, проводимые в соответствии с пунктом 1_1 части 2 статьи 10 Федерального закона от 26.12.2008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контроля», в том числе в отношении соискателя лицензии, представившего заявление о предоставлении лицензии, лицензиата, представившего заявление о переоформлении лицензии, продлении срока действия лицензии), а также их результатов.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14400"/>
            <a:ext cx="4419600" cy="4191000"/>
          </a:xfrm>
        </p:spPr>
        <p:txBody>
          <a:bodyPr>
            <a:normAutofit/>
          </a:bodyPr>
          <a:lstStyle/>
          <a:p>
            <a:pPr marL="0" indent="530225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Оператором ФГИС «ЕРП» является Генеральная прокуратура Российской Федерации.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0225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ФГИС «ЕРП» расположена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адресу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https://proverki.gov.ru/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0225" algn="just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530225" algn="just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04800" y="3810000"/>
            <a:ext cx="86106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53022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53022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Управлением Генеральной прокуратуры Российской Федерации по Северо-Западному федеральному округу размещен в ФГИС «ЕРП» План проведения плановых проверок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Северо-Европейского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МТУ по надзору за ЯРБ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Ростехнадзора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2023 год с техническими ошибками.</a:t>
            </a:r>
          </a:p>
          <a:p>
            <a:pPr marL="0" marR="0" lvl="0" indent="53022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6" name="Picture 4" descr="C:\Users\Windows 7\Desktop\xd6025a2b150c80cc0298f18af6931c56.jpg.pagespeed.ic.vP7w8K5ts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33400"/>
            <a:ext cx="4024678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3175" indent="52705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Правовые основания формирования и ведения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ФГИС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«ЕРП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 marL="3175" indent="52705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175" lvl="0" indent="52705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Статья 13_3 Федерального закона от 26.12.2008 №294-ФЗ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175" lvl="0" indent="52705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175" lvl="0" indent="52705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Постановление Правительства РФ от 28.04.2015 № 415 «О Правилах формирования и ведения единого реестра проверок»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Профилактика нарушений обязательных требований в области использования атомной энергии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04800" y="1066800"/>
            <a:ext cx="56388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indent="530225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Северо-Европейским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межрегиональным территориальным управлением по надзору за ядерной и радиационной безопасностью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далее – Управление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в целях предупреждения нарушений юридическими лицами обязательных требований проводятся мероприятия по профилактике нарушений обязательных требований в области использования атомной энергии, путем выдачи предостережений о недопустимости нарушений обязательных требований.</a:t>
            </a:r>
          </a:p>
          <a:p>
            <a:pPr indent="530225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Windows 7\Desktop\6ab3411816e4342d16ecb9fd7f2b273fe5fa8227_s2_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143000"/>
            <a:ext cx="2895600" cy="28956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04800" y="4191000"/>
            <a:ext cx="85344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indent="530225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530225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Основанием для выдачи предостережений о недопустимости нарушений обязательных требований является наличие сведений о готовящихся нарушениях или о признаках нарушений обязательных требований в области использования атомной энергии, полученных в ходе реализации мероприятий по контролю, осуществляемых без взаимодействия с юридическими лицами.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228600"/>
            <a:ext cx="3200400" cy="838200"/>
          </a:xfrm>
          <a:prstGeom prst="rect">
            <a:avLst/>
          </a:prstGeom>
          <a:solidFill>
            <a:srgbClr val="D9B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ФГИС «ЕРП»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1676400"/>
            <a:ext cx="4038600" cy="45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Открытая часть</a:t>
            </a:r>
          </a:p>
          <a:p>
            <a:pPr indent="457200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72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доступна гражданам, должностным лицам организаций; </a:t>
            </a:r>
          </a:p>
          <a:p>
            <a:pPr lvl="0" indent="4572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обеспечивается возможность просмотра информации о плановых и внеплановых проверках, результатах их поведения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00600" y="1676400"/>
            <a:ext cx="4038600" cy="45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Закрытая часть</a:t>
            </a:r>
          </a:p>
          <a:p>
            <a:pPr indent="457200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72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доступна для работников органов государственного контроля (надзора), прокуратуры;</a:t>
            </a:r>
          </a:p>
          <a:p>
            <a:pPr lvl="0" indent="4572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обеспечивается возможность внесения информации о плановых и внеплановых проверках, результатов их проведения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581400" y="11430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953000" y="1143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530225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ФГИС «ЕРП» вносится следующая информация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530225" algn="just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530225" algn="just">
              <a:tabLst>
                <a:tab pos="722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проверке в соответствии с распоряжением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проведении проверки</a:t>
            </a:r>
          </a:p>
          <a:p>
            <a:pPr marL="0" indent="530225" algn="just">
              <a:tabLst>
                <a:tab pos="722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органе контроля, который проводит проверку</a:t>
            </a:r>
          </a:p>
          <a:p>
            <a:pPr marL="0" indent="530225" algn="just">
              <a:tabLst>
                <a:tab pos="722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лице, в отношении которого проводится проверка</a:t>
            </a:r>
          </a:p>
          <a:p>
            <a:pPr marL="0" indent="530225" algn="just">
              <a:tabLst>
                <a:tab pos="722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уведомлении проверяемого лица о проведении проверки</a:t>
            </a:r>
          </a:p>
          <a:p>
            <a:pPr marL="0" indent="530225" algn="just">
              <a:tabLst>
                <a:tab pos="722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результатах проверки</a:t>
            </a:r>
          </a:p>
          <a:p>
            <a:pPr marL="0" indent="530225" algn="just">
              <a:tabLst>
                <a:tab pos="722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мерах, принятых по результатам проверки</a:t>
            </a:r>
          </a:p>
          <a:p>
            <a:pPr marL="0" indent="530225" algn="just">
              <a:tabLst>
                <a:tab pos="722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отмене результатов проверки (в случае если такая отмена была произведена).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70000" lnSpcReduction="20000"/>
          </a:bodyPr>
          <a:lstStyle/>
          <a:p>
            <a:pPr indent="11113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Правовую и организационную основы системы профилактики правонарушений при осуществлении федерального государственного надзора составляют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11113" algn="just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 от 26.12.2008 №294-ФЗ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 (статья 8.2);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 от 23.06.2016 №182-ФЗ «Об основах системы профилактики правонарушений в Российской Федерации»;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Правительства РФ от 10.02.2017 №166 «Об утверждении Правил составления и направления предостережения о недопустимости  нарушения обязательных требований, подачи юридическим лицом, индивидуальным предпринимателем возражений на такое предостережение и их рассмотрения, уведомления об исполнении такого предостережения»;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12.05.2017 №160 «Об утверждении формы предостережения о недопустимости нарушения обязательных требований».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943600"/>
          </a:xfrm>
        </p:spPr>
        <p:txBody>
          <a:bodyPr>
            <a:noAutofit/>
          </a:bodyPr>
          <a:lstStyle/>
          <a:p>
            <a:pPr marL="3175" indent="527050" algn="just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Управлением в отношении организаций, поднадзорных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Архангельско-Ненецкому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отделу инспекций за радиационно опасными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объектами,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9 месяцев 2022 года выдано 4 Предостережения о недопустимости нарушений обязательных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требований:</a:t>
            </a:r>
          </a:p>
          <a:p>
            <a:pPr marL="3175" indent="527050" algn="just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175" indent="52705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АО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«ЦС «Звездочка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Предостережение №460-330 от 02.02.2022 о недопустимости нарушения обязательных требований п. 2.2.22 Условий действия лицензии №СЕ-03-210-4688 от 24.06.2019 с изменениями (в установленный срок не представлена информация о направлении отчетности по формам государственного учета и контроля РВ и РАО в соответствующие информационно-аналитические центры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175" indent="527050" algn="just"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175" indent="52705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АО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Поморнефтегазгеофизика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Предостережение №460-331 от 02.02.2022 о недопустимости нарушения обязательных требований п. 2.2.22 Условий действия лицензии №СЕ-03-210-4702 от 15.07.2019 (в установленный срок не представлена информация о направлении отчетности по формам государственного учета и контроля РВ и РАО в соответствующие информационно-аналитические центры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77500" lnSpcReduction="20000"/>
          </a:bodyPr>
          <a:lstStyle/>
          <a:p>
            <a:pPr marL="3175" indent="527050" algn="just">
              <a:buNone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3. ФГАОУ ВО «Северный (Арктический) федеральный университет имени М.В. Ломоносова»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Предостережение №460-689 от 04.03.2022 о недопустимости нарушения обязательных требований статьи 36.1 Федерального закона от 21.11.1995 №170-ФЗ «Об использовании атомной энергии» (осуществление деятельности по эксплуатации радиационных источников, содержащих в своем составе только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радионуклидные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источники четвертой и пятой категорий радиационной опасности без регистрации);</a:t>
            </a:r>
          </a:p>
          <a:p>
            <a:pPr marL="3175" indent="527050" algn="just">
              <a:buFontTx/>
              <a:buChar char="-"/>
            </a:pP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527050" algn="just">
              <a:buNone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4.  АО «ЦС «Звездочка»,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Предостережение №03-09/460-2900 от 17.08.2022 о недопустимости нарушения обязательных требований п. 37 федеральных норм и правил в области использования атомной энергии НП-067-16 «Основные правила учета и контроля радиоактивных веществ и радиоактивных отходов в организации», утвержденных приказом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от 28.11.2016  №503, в части непредставления организацией-получателем (Филиалом «СРЗ «Нерпа» АО «ЦС «Звездочка») подтверждения о получении радиоактивных веществ в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Архангельско-Ненецкий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отдел инспекций за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радиационно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опасными объектами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Северо-Европейского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МТУ по надзору за ЯРБ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pPr marL="3175" indent="52705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Предостережениях устанавливаются сроки предоставления уведомлений об исполнении предостережений.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5270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результатам, выданных Предостережений организациями приняты соответствующие меры по обеспечению соблюдения указанных требований, а также направлены в Управление уведомления об исполнении выданных предостережений.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Изменения, внесенные в Кодекс РФ </a:t>
            </a:r>
            <a:r>
              <a:rPr lang="ru-RU" sz="3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административных правонарушениях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1"/>
            <a:ext cx="4648200" cy="3581399"/>
          </a:xfrm>
        </p:spPr>
        <p:txBody>
          <a:bodyPr>
            <a:normAutofit lnSpcReduction="10000"/>
          </a:bodyPr>
          <a:lstStyle/>
          <a:p>
            <a:pPr marL="3175" indent="52705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25 июля 2022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вступили в силу изменения, внесенные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Федеральным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законом от 14 июля 2022 г. № 290-ФЗ «О внесении изменений в Кодекс Российской Федерации об административных правонарушениях».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8" name="Picture 4" descr="C:\Users\Windows 7\Desktop\lady-of-justice-themis-femida_186119-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1090" y="1989083"/>
            <a:ext cx="3794909" cy="2487612"/>
          </a:xfrm>
          <a:prstGeom prst="rect">
            <a:avLst/>
          </a:prstGeom>
          <a:noFill/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4953000"/>
            <a:ext cx="8305800" cy="1477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175" marR="0" lvl="0" indent="527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Изменения касаются полномочий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Ростехнадзора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(его должностных лиц), прав и законных интересов контролируемых лиц.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6172200"/>
          </a:xfrm>
        </p:spPr>
        <p:txBody>
          <a:bodyPr>
            <a:normAutofit fontScale="62500" lnSpcReduction="20000"/>
          </a:bodyPr>
          <a:lstStyle/>
          <a:p>
            <a:pPr marL="0" indent="530225" algn="just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Расширяется круг лиц, на которых распространяется действие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части 3 статьи 3.4 </a:t>
            </a:r>
            <a:r>
              <a:rPr lang="ru-RU" sz="3400" b="1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 РФ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530225" algn="just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Мера административного наказания в виде административного штрафа может быть заменена на административное наказание в виде предупреждения в отношении любых юридических лиц, лиц, осуществляющих предпринимательскую деятельность без образования юридического лица, а также их работников в соответствии со статьей 4.1.1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РФ.</a:t>
            </a:r>
          </a:p>
          <a:p>
            <a:pPr marL="0" indent="530225" algn="just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Предупреждение устанавливается за 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</a:rPr>
              <a:t>впервые совершенные административные правонарушен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ия 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</a:rPr>
              <a:t>при отсутствии причинения вреда или возникновения угрозы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причинения вреда жизни и здоровью людей, объектам животного и растительного мира, окружающей среде, объектам культурного наследия (памятникам истории и культуры) народов Российской Федерации, безопасности государства, угрозы чрезвычайных ситуаций природного и техногенного характера, а также при отсутствии имущественного ущерба.</a:t>
            </a:r>
          </a:p>
          <a:p>
            <a:pPr marL="0" indent="530225" algn="just">
              <a:buNone/>
            </a:pPr>
            <a:r>
              <a:rPr lang="ru-RU" sz="3400" u="sng" dirty="0">
                <a:latin typeface="Times New Roman" pitchFamily="18" charset="0"/>
                <a:cs typeface="Times New Roman" pitchFamily="18" charset="0"/>
              </a:rPr>
              <a:t>Исключение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административное наказание в виде административного штрафа не подлежит замене на предупреждение, в случае установления административных правонарушений, предусмотренных, в том числе 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</a:rPr>
              <a:t>статьями 19.5, 19.6 </a:t>
            </a:r>
            <a:r>
              <a:rPr lang="ru-RU" sz="3400" u="sng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</a:rPr>
              <a:t> РФ.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rmAutofit fontScale="70000" lnSpcReduction="20000"/>
          </a:bodyPr>
          <a:lstStyle/>
          <a:p>
            <a:pPr marL="3175" indent="52705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2. Статья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4.1. </a:t>
            </a: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дополнена частью 3.4-1.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3175" indent="52705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При назначении административного наказания в виде административного штрафа за совершение административного правонарушения, выявленного в ходе осуществления государственного контроля (надзора), в случае, если предусмотренный санкцией применяемой статьи или части статьи раздела II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РФ размер административного штрафа имеет нижнюю и верхнюю границы, при наличии обстоятельств, предусмотренных пунктами 5 и 6 части статьи 4.2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РФ, административный штраф назначается в минимальном размере, установленном за совершение соответствующего административного правонарушения, за исключением случаев, предусмотренных частями 2.2 и 3.2 данной статьи, статьей 4.1.1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РФ.</a:t>
            </a:r>
          </a:p>
          <a:p>
            <a:pPr marL="3175" indent="52705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Исключение: </a:t>
            </a:r>
            <a:r>
              <a:rPr lang="ru-RU" sz="3000" b="1" u="sng" dirty="0">
                <a:latin typeface="Times New Roman" pitchFamily="18" charset="0"/>
                <a:cs typeface="Times New Roman" pitchFamily="18" charset="0"/>
              </a:rPr>
              <a:t>данная норма не применяется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в случаях:</a:t>
            </a:r>
          </a:p>
          <a:p>
            <a:pPr marL="3175" indent="52705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- если санкцией применяемой статьи (ее части), предусмотрена возможность назначения суммы административного штрафа в размере менее минимального предела;</a:t>
            </a:r>
          </a:p>
          <a:p>
            <a:pPr marL="3175" indent="52705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- наличие правовых оснований для замены административного наказания в виде административного штрафа на предупреждение.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1483</Words>
  <Application>Microsoft Office PowerPoint</Application>
  <PresentationFormat>Экран (4:3)</PresentationFormat>
  <Paragraphs>84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  Публичное обсуждение результатов правоприменительной практики при осуществлении федерального государственного надзора в ОИАЭ  за 9 месяцев 2022 года </vt:lpstr>
      <vt:lpstr>Профилактика нарушений обязательных требований в области использования атомной энергии 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Изменения, внесенные в Кодекс РФ  об административных правонарушениях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Концепция глубокоэшелонированной защиты </vt:lpstr>
      <vt:lpstr>Презентация PowerPoint</vt:lpstr>
      <vt:lpstr>Презентация PowerPoint</vt:lpstr>
      <vt:lpstr>Презентация PowerPoint</vt:lpstr>
      <vt:lpstr>Федеральная государственная информационная система «Единый реестр проверок»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Бочкарев Николай Николаевич</cp:lastModifiedBy>
  <cp:revision>47</cp:revision>
  <dcterms:created xsi:type="dcterms:W3CDTF">2022-11-07T08:14:57Z</dcterms:created>
  <dcterms:modified xsi:type="dcterms:W3CDTF">2022-11-08T08:00:51Z</dcterms:modified>
</cp:coreProperties>
</file>